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1"/>
  </p:notesMasterIdLst>
  <p:handoutMasterIdLst>
    <p:handoutMasterId r:id="rId22"/>
  </p:handoutMasterIdLst>
  <p:sldIdLst>
    <p:sldId id="270" r:id="rId2"/>
    <p:sldId id="418" r:id="rId3"/>
    <p:sldId id="419" r:id="rId4"/>
    <p:sldId id="420" r:id="rId5"/>
    <p:sldId id="421" r:id="rId6"/>
    <p:sldId id="422" r:id="rId7"/>
    <p:sldId id="423" r:id="rId8"/>
    <p:sldId id="424" r:id="rId9"/>
    <p:sldId id="425" r:id="rId10"/>
    <p:sldId id="426" r:id="rId11"/>
    <p:sldId id="427" r:id="rId12"/>
    <p:sldId id="428" r:id="rId13"/>
    <p:sldId id="432" r:id="rId14"/>
    <p:sldId id="433" r:id="rId15"/>
    <p:sldId id="434" r:id="rId16"/>
    <p:sldId id="435" r:id="rId17"/>
    <p:sldId id="436" r:id="rId18"/>
    <p:sldId id="437" r:id="rId19"/>
    <p:sldId id="388" r:id="rId20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effrey Holcomb" initials="" lastIdx="3" clrIdx="0"/>
  <p:cmAuthor id="7" name="Maureen Steddin" initials="MS [2]" lastIdx="1" clrIdx="7"/>
  <p:cmAuthor id="1" name="Ruchi Sachdev" initials="" lastIdx="8" clrIdx="1"/>
  <p:cmAuthor id="8" name="Maureen Steddin" initials="MS [3]" lastIdx="1" clrIdx="8"/>
  <p:cmAuthor id="2" name="Sarah Reusché" initials="" lastIdx="13" clrIdx="2"/>
  <p:cmAuthor id="3" name="Nitin Shankar" initials="" lastIdx="6" clrIdx="3"/>
  <p:cmAuthor id="4" name="Kristen Flathman" initials="" lastIdx="1" clrIdx="4"/>
  <p:cmAuthor id="5" name="Ben Schroeter" initials="" lastIdx="0" clrIdx="5"/>
  <p:cmAuthor id="6" name="Maureen Steddin" initials="MS" lastIdx="1" clrIdx="6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B8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0F9630F-82C1-40B7-BC3A-925EFCFF5E92}">
  <a:tblStyle styleId="{40F9630F-82C1-40B7-BC3A-925EFCFF5E92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firstRow>
      <a:tcTxStyle b="on" i="off"/>
      <a:tcStyle>
        <a:tcBdr>
          <a:bottom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84" autoAdjust="0"/>
    <p:restoredTop sz="86551" autoAdjust="0"/>
  </p:normalViewPr>
  <p:slideViewPr>
    <p:cSldViewPr snapToGrid="0" snapToObjects="1">
      <p:cViewPr varScale="1">
        <p:scale>
          <a:sx n="92" d="100"/>
          <a:sy n="92" d="100"/>
        </p:scale>
        <p:origin x="50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85CB01-6679-D646-ACB3-8B04B786C15F}" type="datetimeFigureOut">
              <a:rPr lang="en-US" smtClean="0"/>
              <a:t>2/15/2021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AC0F4D-8A6F-1C4A-B6BF-1558431E4F7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0630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5710270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457200" y="215371"/>
            <a:ext cx="8229600" cy="1097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6032" marR="0" lvl="0" indent="-154432" algn="l" rtl="0">
              <a:spcBef>
                <a:spcPts val="15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8415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Learning Objectives and Conte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457200" y="215371"/>
            <a:ext cx="8229600" cy="6228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457200" y="816429"/>
            <a:ext cx="8229600" cy="40276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1600" b="0" i="0" u="none" strike="noStrike" cap="none">
                <a:solidFill>
                  <a:srgbClr val="007FA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Clr>
                <a:srgbClr val="007FA3"/>
              </a:buClr>
              <a:buFont typeface="Noto Sans Symbols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6032" marR="0" lvl="0" indent="-154432" algn="l" rtl="0">
              <a:spcBef>
                <a:spcPts val="15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8415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66" name="Shape 66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685800" y="1447800"/>
            <a:ext cx="7772400" cy="215265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74687" y="3962400"/>
            <a:ext cx="7794626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1600" b="0" i="0" u="none" strike="noStrike" cap="none">
                <a:solidFill>
                  <a:srgbClr val="007FA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600"/>
              </a:spcBef>
              <a:buClr>
                <a:srgbClr val="007FA3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600"/>
              </a:spcBef>
              <a:buClr>
                <a:srgbClr val="007FA3"/>
              </a:buClr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6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6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2" name="Shape 72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15371"/>
            <a:ext cx="8229600" cy="1097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15371"/>
            <a:ext cx="8229600" cy="1097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6032" marR="0" lvl="0" indent="-154432" algn="l" rtl="0">
              <a:spcBef>
                <a:spcPts val="15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8415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3" name="Shape 13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Shape 15" descr="Pearson Logo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43972" y="6429709"/>
            <a:ext cx="917999" cy="27991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Shape 16"/>
          <p:cNvSpPr txBox="1"/>
          <p:nvPr/>
        </p:nvSpPr>
        <p:spPr>
          <a:xfrm>
            <a:off x="1600200" y="6429344"/>
            <a:ext cx="7162799" cy="2000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200" b="0" dirty="0">
                <a:latin typeface="Verdana"/>
                <a:ea typeface="Verdana" panose="020B0604030504040204" pitchFamily="34" charset="0"/>
                <a:cs typeface="Verdana" panose="020B0604030504040204" pitchFamily="34" charset="0"/>
              </a:rPr>
              <a:t>Copyright © 2019, 2016, 2014 Pearson Education, Inc. All Rights Reserved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5" r:id="rId3"/>
    <p:sldLayoutId id="2147483656" r:id="rId4"/>
    <p:sldLayoutId id="2147483657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457200" y="215370"/>
            <a:ext cx="8229600" cy="103949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>
              <a:buSzPct val="25000"/>
            </a:pPr>
            <a:r>
              <a:rPr lang="en-US" dirty="0"/>
              <a:t>Database Processing: Fundamentals, Design, and Implementation</a:t>
            </a:r>
            <a:endParaRPr lang="en-US" sz="3400" b="1" i="0" u="none" strike="noStrike" cap="none" dirty="0">
              <a:solidFill>
                <a:srgbClr val="007FA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457200" y="1254868"/>
            <a:ext cx="8229600" cy="487129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lvl="0" indent="0">
              <a:spcBef>
                <a:spcPts val="0"/>
              </a:spcBef>
              <a:buSzPct val="25000"/>
              <a:buNone/>
            </a:pPr>
            <a:r>
              <a:rPr lang="en-US" sz="2000" dirty="0">
                <a:solidFill>
                  <a:srgbClr val="007FA3"/>
                </a:solidFill>
              </a:rPr>
              <a:t>15</a:t>
            </a:r>
            <a:r>
              <a:rPr lang="en-US" sz="2000" baseline="30000" dirty="0">
                <a:solidFill>
                  <a:srgbClr val="007FA3"/>
                </a:solidFill>
              </a:rPr>
              <a:t>th</a:t>
            </a:r>
            <a:r>
              <a:rPr lang="en-US" sz="2000" dirty="0">
                <a:solidFill>
                  <a:srgbClr val="007FA3"/>
                </a:solidFill>
              </a:rPr>
              <a:t> Edition</a:t>
            </a:r>
          </a:p>
        </p:txBody>
      </p:sp>
      <p:sp>
        <p:nvSpPr>
          <p:cNvPr id="198" name="Shape 198"/>
          <p:cNvSpPr txBox="1">
            <a:spLocks noGrp="1"/>
          </p:cNvSpPr>
          <p:nvPr>
            <p:ph type="body" idx="4294967295"/>
          </p:nvPr>
        </p:nvSpPr>
        <p:spPr>
          <a:xfrm>
            <a:off x="5486400" y="1600200"/>
            <a:ext cx="3657600" cy="1600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07FA3"/>
              </a:buClr>
              <a:buSzPct val="25000"/>
              <a:buFont typeface="Arial"/>
              <a:buNone/>
            </a:pPr>
            <a:r>
              <a:rPr lang="en-US" sz="3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Week #5</a:t>
            </a:r>
          </a:p>
          <a:p>
            <a:pPr marL="0" marR="0" lvl="0" indent="0" algn="l" rtl="0">
              <a:spcBef>
                <a:spcPts val="0"/>
              </a:spcBef>
              <a:buClr>
                <a:srgbClr val="007FA3"/>
              </a:buClr>
              <a:buSzPct val="25000"/>
              <a:buFont typeface="Arial"/>
              <a:buNone/>
            </a:pPr>
            <a:r>
              <a:rPr lang="en-US" sz="2400" dirty="0"/>
              <a:t>Part 2B</a:t>
            </a:r>
            <a:endParaRPr lang="en-US"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Shape 199"/>
          <p:cNvSpPr txBox="1">
            <a:spLocks noGrp="1"/>
          </p:cNvSpPr>
          <p:nvPr>
            <p:ph type="body" idx="4294967295"/>
          </p:nvPr>
        </p:nvSpPr>
        <p:spPr>
          <a:xfrm>
            <a:off x="5486400" y="3200400"/>
            <a:ext cx="3657600" cy="29257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07FA3"/>
              </a:buClr>
              <a:buSzPct val="250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Introduction to Structured Query Language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DAC3B7-8B7C-4A57-B389-AFD53FBE49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015" y="1600200"/>
            <a:ext cx="3584103" cy="458675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01718-ADF5-42DF-AA0B-968B5E5AE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RIGHT OUTER JOIN 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E07DE4-9A91-4F49-8BF2-04E0E4F14C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88518" marR="30110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SELECT	OI.OrderNumber, Quantity, SD.SKU, SKU_Description, 		Department, Buyer</a:t>
            </a:r>
          </a:p>
          <a:p>
            <a:pPr marL="588518" marR="11890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FROM 	ORDER_ITEM AS OI RIGHT OUTER JOIN SKU_DATA AS SD    	ON 	OI.SKU = SD.SKU</a:t>
            </a:r>
          </a:p>
          <a:p>
            <a:pPr marL="588518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ORDER BY 	OI.OrderNumber, SD.SKU;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49E502-CE80-47A0-AC8B-B2F0D584E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0552" y="3429000"/>
            <a:ext cx="4882896" cy="2697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5498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778FB-DA5A-4021-AD27-E94FC375E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Mathematical Set Theory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3F86C4-6AF3-4265-BCA5-A8724A2360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lvl="0" indent="-285750" fontAlgn="base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4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Mathematicians use the term </a:t>
            </a:r>
            <a:r>
              <a:rPr lang="en-US" sz="2400" b="1" kern="1200" dirty="0">
                <a:solidFill>
                  <a:schemeClr val="tx2"/>
                </a:solidFill>
                <a:latin typeface="Arial" charset="0"/>
                <a:ea typeface="+mn-ea"/>
                <a:cs typeface="+mn-cs"/>
              </a:rPr>
              <a:t>set theory </a:t>
            </a:r>
            <a:r>
              <a:rPr lang="en-US" sz="24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to describe mathematical operations on sets, where a </a:t>
            </a:r>
            <a:r>
              <a:rPr lang="en-US" sz="2400" b="1" kern="1200" dirty="0">
                <a:solidFill>
                  <a:schemeClr val="tx2"/>
                </a:solidFill>
                <a:latin typeface="Arial" charset="0"/>
                <a:ea typeface="+mn-ea"/>
                <a:cs typeface="+mn-cs"/>
              </a:rPr>
              <a:t>set </a:t>
            </a:r>
            <a:r>
              <a:rPr lang="en-US" sz="24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is defined as a group of distinct items.</a:t>
            </a:r>
          </a:p>
          <a:p>
            <a:pPr marL="285750" lvl="0" indent="-285750" fontAlgn="base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4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A relational database table meets the definition of a set, so it is little wonder that SQL includes a group of </a:t>
            </a:r>
            <a:r>
              <a:rPr lang="en-US" sz="2400" b="1" kern="1200" dirty="0">
                <a:solidFill>
                  <a:schemeClr val="tx2"/>
                </a:solidFill>
                <a:latin typeface="Arial" charset="0"/>
                <a:ea typeface="+mn-ea"/>
                <a:cs typeface="+mn-cs"/>
              </a:rPr>
              <a:t>set operators </a:t>
            </a:r>
            <a:r>
              <a:rPr lang="en-US" sz="24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for use with SQL queries. </a:t>
            </a:r>
            <a:endParaRPr lang="en-US" kern="1200" dirty="0">
              <a:solidFill>
                <a:srgbClr val="000000"/>
              </a:solidFill>
              <a:latin typeface="Arial" charset="0"/>
              <a:ea typeface="+mn-ea"/>
              <a:cs typeface="+mn-c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784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49C5E-756C-4AC3-B3AE-F86345401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Venn Diagrams (1 of 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652EF0-C2B0-4761-A1F6-79CDF580E7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400" b="1" kern="1200" dirty="0">
                <a:solidFill>
                  <a:schemeClr val="tx2"/>
                </a:solidFill>
                <a:latin typeface="Arial" charset="0"/>
                <a:ea typeface="+mn-ea"/>
                <a:cs typeface="+mn-cs"/>
              </a:rPr>
              <a:t>Venn diagrams </a:t>
            </a:r>
            <a:r>
              <a:rPr lang="en-US" sz="24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are the standard method of visualizing sets and their relationships.</a:t>
            </a:r>
          </a:p>
          <a:p>
            <a:pPr marL="800100" lvl="1" indent="-342900" fontAlgn="base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A </a:t>
            </a:r>
            <a:r>
              <a:rPr lang="en-US" sz="2000" b="1" kern="1200" dirty="0">
                <a:solidFill>
                  <a:schemeClr val="tx2"/>
                </a:solidFill>
                <a:latin typeface="Arial" charset="0"/>
                <a:ea typeface="+mn-ea"/>
                <a:cs typeface="+mn-cs"/>
              </a:rPr>
              <a:t>set</a:t>
            </a:r>
            <a:r>
              <a:rPr lang="en-US" sz="20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 is represented by a labeled circle.</a:t>
            </a:r>
          </a:p>
          <a:p>
            <a:pPr marL="800100" lvl="1" indent="-342900" fontAlgn="base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A </a:t>
            </a:r>
            <a:r>
              <a:rPr lang="en-US" sz="2000" b="1" kern="1200" dirty="0">
                <a:solidFill>
                  <a:schemeClr val="tx2"/>
                </a:solidFill>
                <a:latin typeface="Arial" charset="0"/>
                <a:ea typeface="+mn-ea"/>
                <a:cs typeface="+mn-cs"/>
              </a:rPr>
              <a:t>subset</a:t>
            </a:r>
            <a:r>
              <a:rPr lang="en-US" sz="2000" b="1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20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is a portion of a set that is contained entirely within the set.</a:t>
            </a:r>
          </a:p>
          <a:p>
            <a:pPr marL="800100" lvl="1" indent="-342900" fontAlgn="base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The </a:t>
            </a:r>
            <a:r>
              <a:rPr lang="en-US" sz="2000" b="1" kern="1200" dirty="0">
                <a:solidFill>
                  <a:schemeClr val="tx2"/>
                </a:solidFill>
                <a:latin typeface="Arial" charset="0"/>
                <a:ea typeface="+mn-ea"/>
                <a:cs typeface="+mn-cs"/>
              </a:rPr>
              <a:t>union</a:t>
            </a:r>
            <a:r>
              <a:rPr lang="en-US" sz="2000" b="1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20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of two sets represents a set that contains all values in both sets. This is equivalent to an </a:t>
            </a:r>
            <a:r>
              <a:rPr lang="en-US" sz="2000" b="1" kern="1200" dirty="0">
                <a:solidFill>
                  <a:schemeClr val="tx2"/>
                </a:solidFill>
                <a:latin typeface="Arial" charset="0"/>
                <a:ea typeface="+mn-ea"/>
                <a:cs typeface="+mn-cs"/>
              </a:rPr>
              <a:t>OR</a:t>
            </a:r>
            <a:r>
              <a:rPr lang="en-US" sz="20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 logical operation</a:t>
            </a:r>
            <a:br>
              <a:rPr lang="en-US" sz="20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</a:br>
            <a:r>
              <a:rPr lang="en-US" sz="20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(</a:t>
            </a:r>
            <a:r>
              <a:rPr lang="en-US" sz="2000" b="1" kern="1200" dirty="0">
                <a:solidFill>
                  <a:schemeClr val="tx2"/>
                </a:solidFill>
                <a:latin typeface="Arial" charset="0"/>
                <a:ea typeface="+mn-ea"/>
                <a:cs typeface="+mn-cs"/>
              </a:rPr>
              <a:t>A OR B</a:t>
            </a:r>
            <a:r>
              <a:rPr lang="en-US" sz="20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).</a:t>
            </a:r>
          </a:p>
          <a:p>
            <a:pPr marL="800100" lvl="1" indent="-342900" fontAlgn="base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The </a:t>
            </a:r>
            <a:r>
              <a:rPr lang="en-US" sz="2000" b="1" kern="1200" dirty="0">
                <a:solidFill>
                  <a:schemeClr val="tx2"/>
                </a:solidFill>
                <a:latin typeface="Arial" charset="0"/>
                <a:ea typeface="+mn-ea"/>
                <a:cs typeface="+mn-cs"/>
              </a:rPr>
              <a:t>intersection</a:t>
            </a:r>
            <a:r>
              <a:rPr lang="en-US" sz="2000" b="1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20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of two sets represents the area common to both sets. This is equivalent to an </a:t>
            </a:r>
            <a:r>
              <a:rPr lang="en-US" sz="2000" b="1" kern="1200" dirty="0">
                <a:solidFill>
                  <a:schemeClr val="tx2"/>
                </a:solidFill>
                <a:latin typeface="Arial" charset="0"/>
                <a:ea typeface="+mn-ea"/>
                <a:cs typeface="+mn-cs"/>
              </a:rPr>
              <a:t>AND</a:t>
            </a:r>
            <a:r>
              <a:rPr lang="en-US" sz="20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 logical operation</a:t>
            </a:r>
            <a:br>
              <a:rPr lang="en-US" sz="20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</a:br>
            <a:r>
              <a:rPr lang="en-US" sz="20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(</a:t>
            </a:r>
            <a:r>
              <a:rPr lang="en-US" sz="2000" b="1" kern="1200" dirty="0">
                <a:solidFill>
                  <a:schemeClr val="tx2"/>
                </a:solidFill>
                <a:latin typeface="Arial" charset="0"/>
                <a:ea typeface="+mn-ea"/>
                <a:cs typeface="+mn-cs"/>
              </a:rPr>
              <a:t>A AND B</a:t>
            </a:r>
            <a:r>
              <a:rPr lang="en-US" sz="20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).</a:t>
            </a:r>
          </a:p>
          <a:p>
            <a:pPr marL="800100" lvl="1" indent="-342900" fontAlgn="base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The </a:t>
            </a:r>
            <a:r>
              <a:rPr lang="en-US" sz="2000" b="1" kern="1200" dirty="0">
                <a:solidFill>
                  <a:schemeClr val="tx2"/>
                </a:solidFill>
                <a:latin typeface="Arial" charset="0"/>
                <a:ea typeface="+mn-ea"/>
                <a:cs typeface="+mn-cs"/>
              </a:rPr>
              <a:t>complement</a:t>
            </a:r>
            <a:r>
              <a:rPr lang="en-US" sz="2000" b="1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20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of set B in set A represents everything in set  A that is not in set B. This is equivalent to a logical operation using </a:t>
            </a:r>
            <a:r>
              <a:rPr lang="en-US" sz="2000" b="1" kern="1200" dirty="0">
                <a:solidFill>
                  <a:schemeClr val="tx2"/>
                </a:solidFill>
                <a:latin typeface="Arial" charset="0"/>
                <a:ea typeface="+mn-ea"/>
                <a:cs typeface="+mn-cs"/>
              </a:rPr>
              <a:t>NOT</a:t>
            </a:r>
            <a:r>
              <a:rPr lang="en-US" sz="2000" kern="1200" dirty="0">
                <a:solidFill>
                  <a:schemeClr val="tx2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20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(</a:t>
            </a:r>
            <a:r>
              <a:rPr lang="en-US" sz="2000" b="1" kern="1200" dirty="0">
                <a:solidFill>
                  <a:schemeClr val="tx2"/>
                </a:solidFill>
                <a:latin typeface="Arial" charset="0"/>
                <a:ea typeface="+mn-ea"/>
                <a:cs typeface="+mn-cs"/>
              </a:rPr>
              <a:t>A NOT B</a:t>
            </a:r>
            <a:r>
              <a:rPr lang="en-US" sz="20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).</a:t>
            </a:r>
            <a:endParaRPr lang="en-US" sz="1400" kern="1200" dirty="0">
              <a:solidFill>
                <a:srgbClr val="000000"/>
              </a:solidFill>
              <a:latin typeface="Arial" charset="0"/>
              <a:ea typeface="+mn-ea"/>
              <a:cs typeface="+mn-c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534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9AEEF-E579-42D6-AFEE-E31CFC57B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Venn Diagrams (2 of 2)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8BAC56-03DD-4E90-8B79-617C8192DE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106" y="1600200"/>
            <a:ext cx="2691939" cy="4532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328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504C6-DA3F-4B2D-933B-539E0BB07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Set Operators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C2EB4E-15B9-41B9-A65B-DA05C777BD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2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Note that in order to use </a:t>
            </a:r>
            <a:r>
              <a:rPr lang="en-US" sz="2200" b="1" kern="1200" dirty="0">
                <a:solidFill>
                  <a:srgbClr val="0099CC"/>
                </a:solidFill>
                <a:latin typeface="Arial" charset="0"/>
                <a:ea typeface="+mn-ea"/>
                <a:cs typeface="+mn-cs"/>
              </a:rPr>
              <a:t>SQL set operators</a:t>
            </a:r>
            <a:r>
              <a:rPr lang="en-US" sz="22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, the table columns involved in the operations </a:t>
            </a:r>
            <a:r>
              <a:rPr lang="en-US" sz="2200" b="1" i="1" kern="1200" dirty="0">
                <a:solidFill>
                  <a:srgbClr val="0099CC"/>
                </a:solidFill>
                <a:latin typeface="Arial" charset="0"/>
                <a:ea typeface="+mn-ea"/>
                <a:cs typeface="+mn-cs"/>
              </a:rPr>
              <a:t>must</a:t>
            </a:r>
            <a:r>
              <a:rPr lang="en-US" sz="2200" i="1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22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be the same number in each SELECT component, and corresponding columns </a:t>
            </a:r>
            <a:r>
              <a:rPr lang="en-US" sz="2200" b="1" i="1" kern="1200" dirty="0">
                <a:solidFill>
                  <a:srgbClr val="0099CC"/>
                </a:solidFill>
                <a:latin typeface="Arial" charset="0"/>
                <a:ea typeface="+mn-ea"/>
                <a:cs typeface="+mn-cs"/>
              </a:rPr>
              <a:t>must</a:t>
            </a:r>
            <a:r>
              <a:rPr lang="en-US" sz="2200" i="1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22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have the same or compatible (e.g., CHAR and VARCHAR) data types!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8C1D2F-5880-4D2E-91E3-74F567AD95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334" y="3300290"/>
            <a:ext cx="7119332" cy="2425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2010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69021-9A86-4A77-A7C7-36572B117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UNION Operator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7DC7A-3FD5-4F89-8BF7-6AB856F574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indent="0">
              <a:spcBef>
                <a:spcPts val="500"/>
              </a:spcBef>
              <a:buNone/>
            </a:pPr>
            <a:r>
              <a:rPr lang="en-US" sz="2000" dirty="0"/>
              <a:t>“What products were available for sale (by either catalog or Web site) in 2017 and 2018?”</a:t>
            </a:r>
          </a:p>
          <a:p>
            <a:pPr marL="588518" marR="28690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SELECT	SKU, SKU_Description, Department </a:t>
            </a:r>
          </a:p>
          <a:p>
            <a:pPr marL="588518" marR="28690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FROM 	CATALOG_SKU_2017</a:t>
            </a:r>
          </a:p>
          <a:p>
            <a:pPr marL="588518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UNION</a:t>
            </a:r>
          </a:p>
          <a:p>
            <a:pPr marL="588518" marR="28690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SELECT 	SKU, SKU_Description, Department </a:t>
            </a:r>
          </a:p>
          <a:p>
            <a:pPr marL="588518" marR="28690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FROM 	CATALOG_SKU_2018;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63BBD9-74F6-4748-9FAF-319B43D8F3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5396" y="4042063"/>
            <a:ext cx="3031418" cy="208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6475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7720D-B595-49CA-B161-EA9592FB8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ALL Keyword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D8C5EF-EAE4-47D9-9495-634EB53DA3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indent="0">
              <a:buNone/>
            </a:pPr>
            <a:r>
              <a:rPr lang="en-US" dirty="0"/>
              <a:t>If we compare the output of the query on the previous slide referring to the data in CATALOG-SKU_2017 and CATALOG_SKU_2018, we will note that there are </a:t>
            </a:r>
            <a:r>
              <a:rPr lang="en-US" b="1" dirty="0">
                <a:solidFill>
                  <a:schemeClr val="tx2"/>
                </a:solidFill>
              </a:rPr>
              <a:t>no duplicate rows in the query output</a:t>
            </a:r>
            <a:r>
              <a:rPr lang="en-US" dirty="0"/>
              <a:t>. For example, SKU 201000, the Half-Dome Tent, is actually in each table, but only appears once in the query output. If, for some reason, we </a:t>
            </a:r>
            <a:r>
              <a:rPr lang="en-US" b="1" dirty="0">
                <a:solidFill>
                  <a:schemeClr val="tx2"/>
                </a:solidFill>
              </a:rPr>
              <a:t>wanted the duplicated rows to be displayed in the query output </a:t>
            </a:r>
            <a:r>
              <a:rPr lang="en-US" dirty="0"/>
              <a:t>as well, we would simply add the </a:t>
            </a:r>
            <a:r>
              <a:rPr lang="en-US" b="1" dirty="0">
                <a:solidFill>
                  <a:schemeClr val="tx2"/>
                </a:solidFill>
              </a:rPr>
              <a:t>SQL ALL keyword </a:t>
            </a:r>
            <a:r>
              <a:rPr lang="en-US" dirty="0"/>
              <a:t>to the query:</a:t>
            </a:r>
          </a:p>
          <a:p>
            <a:pPr marL="101600" indent="0">
              <a:buNone/>
            </a:pPr>
            <a:endParaRPr lang="en-US" dirty="0"/>
          </a:p>
          <a:p>
            <a:pPr marL="588518" marR="26600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SELECT	SKU, SKU_Description, Department </a:t>
            </a:r>
          </a:p>
          <a:p>
            <a:pPr marL="588518" marR="26600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FROM 	CATALOG_SKU_2017</a:t>
            </a:r>
          </a:p>
          <a:p>
            <a:pPr marL="588518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UNION ALL</a:t>
            </a:r>
          </a:p>
          <a:p>
            <a:pPr marL="588518" marR="26600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SELECT 	SKU, SKU_Description, Department </a:t>
            </a:r>
          </a:p>
          <a:p>
            <a:pPr marL="588518" marR="26600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FROM 	CATALOG_SKU_2018;</a:t>
            </a:r>
          </a:p>
          <a:p>
            <a:pPr marL="101600" indent="0">
              <a:buNone/>
            </a:pPr>
            <a:endParaRPr lang="en-US" dirty="0"/>
          </a:p>
          <a:p>
            <a:pPr marL="1016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2019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14729-2FA0-46E7-BD4A-56622BA6A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INTERSECT	Operator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1362DB-C39B-4AF5-841C-2CF4EEEA7C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“What products were available for sale (by either catalog or Web site) in </a:t>
            </a:r>
            <a:r>
              <a:rPr lang="en-US" i="1" dirty="0"/>
              <a:t>both</a:t>
            </a:r>
            <a:r>
              <a:rPr lang="en-US" dirty="0"/>
              <a:t> 2017 and 2018?” [MySQL 5.6 does not support the INTERSECT Operator]</a:t>
            </a:r>
          </a:p>
          <a:p>
            <a:pPr marL="588518" marR="28990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SELECT 	SKU, SKU_Description, Department </a:t>
            </a:r>
          </a:p>
          <a:p>
            <a:pPr marL="588518" marR="28990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FROM 	CATALOG_SKU_2017</a:t>
            </a:r>
          </a:p>
          <a:p>
            <a:pPr marL="588518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INTERSECT</a:t>
            </a:r>
          </a:p>
          <a:p>
            <a:pPr marL="588518" marR="28990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SELECT 	SKU, SKU_Description, Department </a:t>
            </a:r>
          </a:p>
          <a:p>
            <a:pPr marL="588518" marR="28990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FROM 	CATALOG_SKU_2018;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BA3562-E722-42A7-A372-673FD7B1A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893" y="4155948"/>
            <a:ext cx="4060213" cy="204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7175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FCF98-EA0B-42CB-8827-F686CCFD0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EXCEPT Operator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04076-64DE-4CD2-9C99-A8270072F9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“What products were available for sale (by either catalog or Web site) in 2017 but </a:t>
            </a:r>
            <a:r>
              <a:rPr lang="en-US" sz="1800" i="1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not</a:t>
            </a:r>
            <a:r>
              <a:rPr lang="en-US" sz="18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 in 2018?” [Oracle Database calls this the </a:t>
            </a:r>
            <a:r>
              <a:rPr lang="en-US" sz="1800" b="1" kern="1200" dirty="0">
                <a:solidFill>
                  <a:srgbClr val="0099CC"/>
                </a:solidFill>
                <a:latin typeface="Arial" charset="0"/>
                <a:ea typeface="+mn-ea"/>
                <a:cs typeface="+mn-cs"/>
              </a:rPr>
              <a:t>SQL MINUS operator</a:t>
            </a:r>
            <a:r>
              <a:rPr lang="en-US" sz="1800" kern="1200" dirty="0">
                <a:solidFill>
                  <a:srgbClr val="000000"/>
                </a:solidFill>
                <a:latin typeface="Arial" charset="0"/>
                <a:ea typeface="+mn-ea"/>
                <a:cs typeface="+mn-cs"/>
              </a:rPr>
              <a:t>, and MySQL 5.6 does not support this operation]</a:t>
            </a:r>
          </a:p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800" kern="1200" dirty="0">
              <a:solidFill>
                <a:srgbClr val="000000"/>
              </a:solidFill>
              <a:latin typeface="Arial" charset="0"/>
              <a:ea typeface="+mn-ea"/>
              <a:cs typeface="+mn-cs"/>
            </a:endParaRPr>
          </a:p>
          <a:p>
            <a:pPr marL="588518" marR="28690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SELECT 	SKU, SKU_Description, Department </a:t>
            </a:r>
          </a:p>
          <a:p>
            <a:pPr marL="588518" marR="28690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FROM 	CATALOG_SKU_2017</a:t>
            </a:r>
          </a:p>
          <a:p>
            <a:pPr marL="588518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EXCEPT</a:t>
            </a:r>
          </a:p>
          <a:p>
            <a:pPr marL="588518" marR="28690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SELECT 	SKU, SKU_Description, Department </a:t>
            </a:r>
          </a:p>
          <a:p>
            <a:pPr marL="588518" marR="28690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FROM 	CATALOG_SKU_2018;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247EA3-69FA-44BB-99E0-78494B61E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3200" y="4983479"/>
            <a:ext cx="5057600" cy="928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7942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3F953-5803-4ADA-A6EC-37D89317A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Database Processing</a:t>
            </a:r>
            <a:br>
              <a:rPr lang="en-US" sz="3200" dirty="0"/>
            </a:br>
            <a:r>
              <a:rPr lang="en-US" sz="2400" dirty="0"/>
              <a:t>Fundamentals, Design, and Implementation (15</a:t>
            </a:r>
            <a:r>
              <a:rPr lang="en-US" sz="2400" baseline="30000" dirty="0"/>
              <a:t>th</a:t>
            </a:r>
            <a:r>
              <a:rPr lang="en-US" sz="2400" dirty="0"/>
              <a:t> Edition)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1009AA-2299-4659-84BB-9192296529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lvl="0" indent="0" algn="ctr">
              <a:buNone/>
            </a:pPr>
            <a:endParaRPr lang="en-US" sz="3600" b="1" dirty="0">
              <a:solidFill>
                <a:srgbClr val="007FA3"/>
              </a:solidFill>
            </a:endParaRPr>
          </a:p>
          <a:p>
            <a:pPr marL="101600" lvl="0" indent="0" algn="ctr">
              <a:buNone/>
            </a:pPr>
            <a:r>
              <a:rPr lang="en-US" sz="3600" b="1" dirty="0">
                <a:solidFill>
                  <a:srgbClr val="007FA3"/>
                </a:solidFill>
              </a:rPr>
              <a:t>End of Presentation:</a:t>
            </a:r>
          </a:p>
          <a:p>
            <a:pPr marL="101600" lvl="0" indent="0" algn="ctr">
              <a:buNone/>
            </a:pPr>
            <a:r>
              <a:rPr lang="en-US" sz="3600" dirty="0">
                <a:solidFill>
                  <a:srgbClr val="000000"/>
                </a:solidFill>
              </a:rPr>
              <a:t>Week #5</a:t>
            </a:r>
          </a:p>
          <a:p>
            <a:pPr marL="101600" lvl="0" indent="0" algn="ctr">
              <a:buNone/>
            </a:pPr>
            <a:r>
              <a:rPr lang="en-US" sz="3200" dirty="0">
                <a:solidFill>
                  <a:srgbClr val="000000"/>
                </a:solidFill>
              </a:rPr>
              <a:t>Part 2B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578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F72AF-20E9-4BDD-A906-934E216F1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Subqueries versus SQL Joins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71A9B5-C8E7-4F6D-9ED9-03ADF96F61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577340"/>
            <a:ext cx="8229600" cy="4525963"/>
          </a:xfrm>
        </p:spPr>
        <p:txBody>
          <a:bodyPr/>
          <a:lstStyle/>
          <a:p>
            <a:pPr marL="457200" indent="-4572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</a:pPr>
            <a:r>
              <a:rPr lang="en-US" sz="2800" b="1" dirty="0">
                <a:solidFill>
                  <a:schemeClr val="tx2"/>
                </a:solidFill>
                <a:ea typeface="+mn-ea"/>
                <a:cs typeface="+mn-cs"/>
              </a:rPr>
              <a:t>SQL subqueries</a:t>
            </a:r>
            <a:r>
              <a:rPr lang="en-US" sz="2800" dirty="0">
                <a:solidFill>
                  <a:schemeClr val="tx2"/>
                </a:solidFill>
                <a:ea typeface="+mn-ea"/>
                <a:cs typeface="+mn-cs"/>
              </a:rPr>
              <a:t> 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and </a:t>
            </a:r>
            <a:r>
              <a:rPr lang="en-US" sz="2800" b="1" dirty="0">
                <a:solidFill>
                  <a:schemeClr val="tx2"/>
                </a:solidFill>
                <a:ea typeface="+mn-ea"/>
                <a:cs typeface="+mn-cs"/>
              </a:rPr>
              <a:t>SQL joins 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both process multiple tables.</a:t>
            </a:r>
          </a:p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An </a:t>
            </a:r>
            <a:r>
              <a:rPr lang="en-US" sz="2800" b="1" dirty="0">
                <a:solidFill>
                  <a:schemeClr val="tx2"/>
                </a:solidFill>
                <a:ea typeface="+mn-ea"/>
                <a:cs typeface="+mn-cs"/>
              </a:rPr>
              <a:t>SQL subquery</a:t>
            </a:r>
            <a:r>
              <a:rPr lang="en-US" sz="2800" dirty="0">
                <a:solidFill>
                  <a:schemeClr val="tx2"/>
                </a:solidFill>
                <a:ea typeface="+mn-ea"/>
                <a:cs typeface="+mn-cs"/>
              </a:rPr>
              <a:t> 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can only be used to retrieve data from the “top table.”</a:t>
            </a:r>
          </a:p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An </a:t>
            </a:r>
            <a:r>
              <a:rPr lang="en-US" sz="2800" b="1" dirty="0">
                <a:solidFill>
                  <a:schemeClr val="tx2"/>
                </a:solidFill>
                <a:ea typeface="+mn-ea"/>
                <a:cs typeface="+mn-cs"/>
              </a:rPr>
              <a:t>SQL join</a:t>
            </a:r>
            <a:r>
              <a:rPr lang="en-US" sz="2800" dirty="0">
                <a:solidFill>
                  <a:schemeClr val="tx2"/>
                </a:solidFill>
                <a:ea typeface="+mn-ea"/>
                <a:cs typeface="+mn-cs"/>
              </a:rPr>
              <a:t> 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can be used to obtain data from any number of tables, including the “top table” of the subquery. </a:t>
            </a:r>
          </a:p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In Chapter 8, we will study the </a:t>
            </a:r>
            <a:r>
              <a:rPr lang="en-US" sz="2800" b="1" dirty="0">
                <a:solidFill>
                  <a:schemeClr val="tx2"/>
                </a:solidFill>
                <a:ea typeface="+mn-ea"/>
                <a:cs typeface="+mn-cs"/>
              </a:rPr>
              <a:t>correlated</a:t>
            </a:r>
            <a:r>
              <a:rPr lang="en-US" sz="2800" b="1" dirty="0">
                <a:solidFill>
                  <a:srgbClr val="0099CC"/>
                </a:solidFill>
                <a:ea typeface="+mn-ea"/>
                <a:cs typeface="+mn-cs"/>
              </a:rPr>
              <a:t> </a:t>
            </a:r>
            <a:r>
              <a:rPr lang="en-US" sz="2800" b="1" dirty="0">
                <a:solidFill>
                  <a:schemeClr val="tx2"/>
                </a:solidFill>
                <a:ea typeface="+mn-ea"/>
                <a:cs typeface="+mn-cs"/>
              </a:rPr>
              <a:t>subquery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. That kind of subquery can do work that is not possible with joins.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771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C4D47-2921-4D8B-8ED0-D7802FB6E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SQL Queries on Recursive Relationships (1 of 3)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0D1533-D33C-46FF-9BBD-25563773F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b="1" dirty="0">
                <a:solidFill>
                  <a:schemeClr val="tx2"/>
                </a:solidFill>
              </a:rPr>
              <a:t>Recursive</a:t>
            </a:r>
            <a:r>
              <a:rPr lang="en-US" sz="2400" b="1" dirty="0"/>
              <a:t> </a:t>
            </a:r>
            <a:r>
              <a:rPr lang="en-US" sz="2400" dirty="0"/>
              <a:t>means that something recurs or repeats.</a:t>
            </a:r>
          </a:p>
          <a:p>
            <a:r>
              <a:rPr lang="en-US" sz="2400" dirty="0"/>
              <a:t>A </a:t>
            </a:r>
            <a:r>
              <a:rPr lang="en-US" sz="2400" b="1" dirty="0">
                <a:solidFill>
                  <a:schemeClr val="tx2"/>
                </a:solidFill>
              </a:rPr>
              <a:t>recursive procedure </a:t>
            </a:r>
            <a:r>
              <a:rPr lang="en-US" sz="2400" dirty="0">
                <a:solidFill>
                  <a:schemeClr val="tx1"/>
                </a:solidFill>
              </a:rPr>
              <a:t>(i</a:t>
            </a:r>
            <a:r>
              <a:rPr lang="en-US" sz="2400" dirty="0"/>
              <a:t>n computer programming languages) is a block of code that calls itself.</a:t>
            </a:r>
          </a:p>
          <a:p>
            <a:r>
              <a:rPr lang="en-US" sz="2400" dirty="0"/>
              <a:t>A </a:t>
            </a:r>
            <a:r>
              <a:rPr lang="en-US" sz="2400" b="1" i="1" dirty="0">
                <a:solidFill>
                  <a:schemeClr val="tx2"/>
                </a:solidFill>
              </a:rPr>
              <a:t>recursive relationship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tx1"/>
                </a:solidFill>
              </a:rPr>
              <a:t>(i</a:t>
            </a:r>
            <a:r>
              <a:rPr lang="en-US" sz="2400" dirty="0"/>
              <a:t>n database structures) is a relationship between two columns in the same table.</a:t>
            </a:r>
          </a:p>
        </p:txBody>
      </p:sp>
    </p:spTree>
    <p:extLst>
      <p:ext uri="{BB962C8B-B14F-4D97-AF65-F5344CB8AC3E}">
        <p14:creationId xmlns:p14="http://schemas.microsoft.com/office/powerpoint/2010/main" val="3533425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65F37-D73A-4FE8-A53F-183A64029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SQL Queries on Recursive Relationships (2 of 3)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7D97D-360E-4349-8BC8-5E8FDDECEB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indent="0">
              <a:spcBef>
                <a:spcPts val="500"/>
              </a:spcBef>
              <a:buNone/>
            </a:pPr>
            <a:r>
              <a:rPr lang="en-US" sz="2100" dirty="0"/>
              <a:t>In the Cape Codd Outdoor Sports data extract below, the BUYER table has a recursive relationship: the Supervisor column holds value of the BuyerName column as data and serves as a foreign key referencing BuyerName as the associated primary key.</a:t>
            </a:r>
          </a:p>
          <a:p>
            <a:pPr marL="101600" indent="0">
              <a:spcBef>
                <a:spcPts val="0"/>
              </a:spcBef>
              <a:buNone/>
            </a:pPr>
            <a:endParaRPr lang="en-US" sz="2100" dirty="0"/>
          </a:p>
          <a:p>
            <a:pPr marL="588518" marR="19540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SELECT 	BuyerName, Department, Position, Supervisor </a:t>
            </a:r>
          </a:p>
          <a:p>
            <a:pPr marL="588518" marR="19540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FROM 	BUYER</a:t>
            </a:r>
          </a:p>
          <a:p>
            <a:pPr marL="588518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ORDER BY 	Position DESC;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C71FE2-B04E-40B6-B6B5-A56E6BDEC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5017" y="4670643"/>
            <a:ext cx="4433965" cy="1563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498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42E48-4C0F-4619-B197-7E99494DA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SQL Queries on Recursive Relationships (3 of 3)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C761F2-E51D-4A50-A432-406093C9E1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indent="0">
              <a:buNone/>
            </a:pPr>
            <a:r>
              <a:rPr lang="en-US" sz="2200" dirty="0">
                <a:latin typeface="+mn-lt"/>
              </a:rPr>
              <a:t>The solution is to use table aliases to create two aliased versions of the same single table. Thus, the query below lists each BuyerName and that person’s Supervisor:</a:t>
            </a:r>
            <a:endParaRPr lang="en-US" sz="2200" b="1" dirty="0">
              <a:solidFill>
                <a:srgbClr val="00ABBD"/>
              </a:solidFill>
              <a:latin typeface="+mn-lt"/>
            </a:endParaRPr>
          </a:p>
          <a:p>
            <a:pPr marL="588518" lvl="1" indent="0">
              <a:spcBef>
                <a:spcPts val="500"/>
              </a:spcBef>
              <a:buNone/>
            </a:pPr>
            <a:endParaRPr lang="en-US" b="1" dirty="0">
              <a:solidFill>
                <a:srgbClr val="00ABBD"/>
              </a:solidFill>
              <a:latin typeface="Courier New" panose="02070309020205020404" pitchFamily="49" charset="0"/>
            </a:endParaRPr>
          </a:p>
          <a:p>
            <a:pPr marL="588518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SELECT	S.BuyerName AS SupervisorName, S.Position AS 		SupervisorPosition, B.BuyerName, B.Position </a:t>
            </a:r>
          </a:p>
          <a:p>
            <a:pPr marL="588518" lvl="1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FROM 	BUYER S JOIN BUYER B</a:t>
            </a:r>
          </a:p>
          <a:p>
            <a:pPr marL="958850" marR="37390" lvl="2" indent="0">
              <a:spcBef>
                <a:spcPts val="5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ON 	S.BuyerName = B.Supervisor ORDER BY S.BuyerName;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211B8F-606B-40B8-A0CE-90C9D4755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4554" y="4692257"/>
            <a:ext cx="5154892" cy="133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367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FFC64-C742-4B72-8F4A-AD43E41AB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The Logic of Outer Joins – Example Tables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E11059-07FC-4037-AC64-5C7DD84FE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236" y="1697944"/>
            <a:ext cx="7531528" cy="346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566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02A6F-AFC0-4F4D-8025-A5E0569DF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INNER JOIN (STUDENT and LOCKER Tables)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CCED60-0292-4DB1-901F-5EBFA050CF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625" y="1796379"/>
            <a:ext cx="8074749" cy="172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883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BD30C-D50A-44E9-B546-AA91419D6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600" dirty="0"/>
              <a:t>LEFT OUTER JOIN (STUDENT and LOCKER Tables)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4B5CE5-642B-4350-9816-11B4E0942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48" y="1827967"/>
            <a:ext cx="7869103" cy="20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87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29286-5878-4D19-835C-10D9537DF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500" dirty="0"/>
              <a:t>RIGHT OUTER JOIN (STUDENT and LOCKER Tables)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84D7A9-8266-411A-A2CC-5ACA7D9DC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330" y="1693717"/>
            <a:ext cx="7949340" cy="229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705899"/>
      </p:ext>
    </p:extLst>
  </p:cSld>
  <p:clrMapOvr>
    <a:masterClrMapping/>
  </p:clrMapOvr>
</p:sld>
</file>

<file path=ppt/theme/theme1.xml><?xml version="1.0" encoding="utf-8"?>
<a:theme xmlns:a="http://schemas.openxmlformats.org/drawingml/2006/main" name="508 Lecture">
  <a:themeElements>
    <a:clrScheme name="Custom 7">
      <a:dk1>
        <a:srgbClr val="000000"/>
      </a:dk1>
      <a:lt1>
        <a:srgbClr val="FFFFFF"/>
      </a:lt1>
      <a:dk2>
        <a:srgbClr val="000000"/>
      </a:dk2>
      <a:lt2>
        <a:srgbClr val="007FA3"/>
      </a:lt2>
      <a:accent1>
        <a:srgbClr val="3C1581"/>
      </a:accent1>
      <a:accent2>
        <a:srgbClr val="1A6C7C"/>
      </a:accent2>
      <a:accent3>
        <a:srgbClr val="CC730D"/>
      </a:accent3>
      <a:accent4>
        <a:srgbClr val="B2AA00"/>
      </a:accent4>
      <a:accent5>
        <a:srgbClr val="1B9332"/>
      </a:accent5>
      <a:accent6>
        <a:srgbClr val="7F7F7F"/>
      </a:accent6>
      <a:hlink>
        <a:srgbClr val="3C1581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6006</TotalTime>
  <Words>1025</Words>
  <Application>Microsoft Office PowerPoint</Application>
  <PresentationFormat>On-screen Show (4:3)</PresentationFormat>
  <Paragraphs>82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Courier New</vt:lpstr>
      <vt:lpstr>Noto Sans Symbols</vt:lpstr>
      <vt:lpstr>Times New Roman</vt:lpstr>
      <vt:lpstr>Verdana</vt:lpstr>
      <vt:lpstr>508 Lecture</vt:lpstr>
      <vt:lpstr>Database Processing: Fundamentals, Design, and Implementation</vt:lpstr>
      <vt:lpstr>SQL Subqueries versus SQL Joins</vt:lpstr>
      <vt:lpstr>SQL Queries on Recursive Relationships (1 of 3)</vt:lpstr>
      <vt:lpstr>SQL Queries on Recursive Relationships (2 of 3)</vt:lpstr>
      <vt:lpstr>SQL Queries on Recursive Relationships (3 of 3)</vt:lpstr>
      <vt:lpstr>The Logic of Outer Joins – Example Tables</vt:lpstr>
      <vt:lpstr>INNER JOIN (STUDENT and LOCKER Tables)</vt:lpstr>
      <vt:lpstr>LEFT OUTER JOIN (STUDENT and LOCKER Tables)</vt:lpstr>
      <vt:lpstr>RIGHT OUTER JOIN (STUDENT and LOCKER Tables)</vt:lpstr>
      <vt:lpstr>SQL RIGHT OUTER JOIN Example</vt:lpstr>
      <vt:lpstr>Mathematical Set Theory</vt:lpstr>
      <vt:lpstr>Venn Diagrams (1 of 2)</vt:lpstr>
      <vt:lpstr>Venn Diagrams (2 of 2)</vt:lpstr>
      <vt:lpstr>SQL Set Operators</vt:lpstr>
      <vt:lpstr>SQL UNION Operator</vt:lpstr>
      <vt:lpstr>SQL ALL Keyword</vt:lpstr>
      <vt:lpstr>SQL INTERSECT Operator</vt:lpstr>
      <vt:lpstr>SQL EXCEPT Operator</vt:lpstr>
      <vt:lpstr>Database Processing Fundamentals, Design, and Implementation (15th Edition)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PowerPoint Template</dc:title>
  <dc:creator>Harold Wise</dc:creator>
  <cp:lastModifiedBy>roly</cp:lastModifiedBy>
  <cp:revision>137</cp:revision>
  <dcterms:modified xsi:type="dcterms:W3CDTF">2021-02-15T16:26:39Z</dcterms:modified>
</cp:coreProperties>
</file>